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3" d="100"/>
          <a:sy n="133" d="100"/>
        </p:scale>
        <p:origin x="-880"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07195214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www.climate.gov/news-features/featured-images/future-flood-zones-new-york-cit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LT:  show a picture of Lincoln county,  at 2m resolution, and show how many points. Message:  lidar data is large. </a:t>
            </a:r>
          </a:p>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There are two conditions that need to be met</a:t>
            </a:r>
          </a:p>
          <a:p>
            <a:pPr lvl="0">
              <a:spcBef>
                <a:spcPts val="0"/>
              </a:spcBef>
              <a:buNone/>
            </a:pPr>
            <a:r>
              <a:rPr lang="en-GB"/>
              <a:t>Elevation itself isnt sufficient (lakes ex)</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There is a body of work on modeling and viewing SLR. </a:t>
            </a:r>
          </a:p>
          <a:p>
            <a:pPr lvl="0">
              <a:spcBef>
                <a:spcPts val="0"/>
              </a:spcBef>
              <a:buNone/>
            </a:pPr>
            <a:r>
              <a:rPr lang="en-GB"/>
              <a:t>For example, NOAA SLR viewer, available 2012,  is using  NED for the entire US at 10m res. Has precomputed flooding due to SLR on top of high tides, at various increments between 1ft and 6ft. The users can select the area that they are interested and visualize the effect of flooding.  For e.g. this is the coast of Maine</a:t>
            </a:r>
          </a:p>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States rely on higher resolution data and model storm flooding which noaa does not</a:t>
            </a:r>
          </a:p>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say that you have a module that takes in the elevation model, a rise (like 3ft) and optionally a map of flood zones, and computes either: </a:t>
            </a:r>
          </a:p>
          <a:p>
            <a:pPr lvl="0">
              <a:spcBef>
                <a:spcPts val="0"/>
              </a:spcBef>
              <a:buNone/>
            </a:pPr>
            <a:endParaRPr/>
          </a:p>
          <a:p>
            <a:pPr marL="457200" lvl="0" indent="-228600" rtl="0">
              <a:spcBef>
                <a:spcPts val="0"/>
              </a:spcBef>
              <a:buChar char="-"/>
            </a:pPr>
            <a:r>
              <a:rPr lang="en-GB"/>
              <a:t>If only a DEM and a rise are specified, computes the part of the terrain that’s flooded with that SLR </a:t>
            </a:r>
          </a:p>
          <a:p>
            <a:pPr marL="457200" lvl="0" indent="-228600" rtl="0">
              <a:spcBef>
                <a:spcPts val="0"/>
              </a:spcBef>
              <a:buChar char="-"/>
            </a:pPr>
            <a:r>
              <a:rPr lang="en-GB"/>
              <a:t>If a flood map is specified, your code essentially computes what the floodzones become with that SLR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Message: Your code gives very similar results as NOAA SLR viewer</a:t>
            </a:r>
          </a:p>
          <a:p>
            <a:pPr lvl="0">
              <a:spcBef>
                <a:spcPts val="0"/>
              </a:spcBef>
              <a:buNone/>
            </a:pPr>
            <a:r>
              <a:rPr lang="en-GB"/>
              <a:t>This closeup shows it better</a:t>
            </a:r>
          </a:p>
          <a:p>
            <a:pPr lvl="0">
              <a:spcBef>
                <a:spcPts val="0"/>
              </a:spcBef>
              <a:buNone/>
            </a:pPr>
            <a:endParaRPr/>
          </a:p>
          <a:p>
            <a:pPr lvl="0">
              <a:spcBef>
                <a:spcPts val="0"/>
              </a:spcBef>
              <a:buNone/>
            </a:pPr>
            <a:r>
              <a:rPr lang="en-GB"/>
              <a:t>6ft SLR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Sandy caused devastation</a:t>
            </a:r>
          </a:p>
          <a:p>
            <a:pPr lvl="0" rtl="0">
              <a:spcBef>
                <a:spcPts val="0"/>
              </a:spcBef>
              <a:buNone/>
            </a:pPr>
            <a:endParaRPr/>
          </a:p>
          <a:p>
            <a:pPr lvl="0">
              <a:spcBef>
                <a:spcPts val="0"/>
              </a:spcBef>
              <a:buNone/>
            </a:pPr>
            <a:r>
              <a:rPr lang="en-GB"/>
              <a:t>Why couldnt we predict sandy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Message: Your code gives very similar results as NOAA SLR viewer</a:t>
            </a:r>
          </a:p>
          <a:p>
            <a:pPr lvl="0" rtl="0">
              <a:spcBef>
                <a:spcPts val="0"/>
              </a:spcBef>
              <a:buNone/>
            </a:pPr>
            <a:endParaRPr/>
          </a:p>
          <a:p>
            <a:pPr lvl="0" rtl="0">
              <a:spcBef>
                <a:spcPts val="0"/>
              </a:spcBef>
              <a:buNone/>
            </a:pPr>
            <a:endParaRPr/>
          </a:p>
          <a:p>
            <a:pPr lvl="0" rtl="0">
              <a:spcBef>
                <a:spcPts val="0"/>
              </a:spcBef>
              <a:buNone/>
            </a:pPr>
            <a:r>
              <a:rPr lang="en-GB"/>
              <a:t>6ft SLR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Also, you spent a large part of the summer validating  with the results obtained in ArcGIS by a previous Bowdoin student. </a:t>
            </a:r>
          </a:p>
          <a:p>
            <a:pPr lvl="0">
              <a:spcBef>
                <a:spcPts val="0"/>
              </a:spcBef>
              <a:buNone/>
            </a:pPr>
            <a:r>
              <a:rPr lang="en-GB"/>
              <a:t>This picture shows the differences between the flooded computed by our module, and the flooding computed with the same data and same parameters, in ArcGIS by professor Eileen Johnson and her student. </a:t>
            </a:r>
          </a:p>
          <a:p>
            <a:pPr lvl="0">
              <a:spcBef>
                <a:spcPts val="0"/>
              </a:spcBef>
              <a:buNone/>
            </a:pPr>
            <a:endParaRPr/>
          </a:p>
          <a:p>
            <a:pPr lvl="0">
              <a:spcBef>
                <a:spcPts val="0"/>
              </a:spcBef>
              <a:buNone/>
            </a:pPr>
            <a:r>
              <a:rPr lang="en-GB"/>
              <a:t>We see that they are almost identical except some small patches and this big area here is due to a difference in how we interpolate, and that’s something that I am planning to fix. </a:t>
            </a:r>
          </a:p>
          <a:p>
            <a:pPr lvl="0">
              <a:spcBef>
                <a:spcPts val="0"/>
              </a:spcBef>
              <a:buNone/>
            </a:pPr>
            <a:endParaRPr/>
          </a:p>
          <a:p>
            <a:pPr lvl="0">
              <a:spcBef>
                <a:spcPts val="0"/>
              </a:spcBef>
              <a:buNone/>
            </a:pPr>
            <a:endParaRPr/>
          </a:p>
          <a:p>
            <a:pPr lvl="0">
              <a:spcBef>
                <a:spcPts val="0"/>
              </a:spcBef>
              <a:buNone/>
            </a:pPr>
            <a:r>
              <a:rPr lang="en-GB"/>
              <a:t>We can run a 6.5GB grid, which has 1billion points in 2 minutes git st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Here is another section of the coat,  the town of Bremen. Again, Lidar data at 2m resolution.  And this image shows how Bremen coast will be flooded with 1ft of SLR, as computed by our module.</a:t>
            </a:r>
          </a:p>
          <a:p>
            <a:pPr lvl="0">
              <a:spcBef>
                <a:spcPts val="0"/>
              </a:spcBef>
              <a:buNone/>
            </a:pPr>
            <a:endParaRPr/>
          </a:p>
          <a:p>
            <a:pPr lvl="0">
              <a:spcBef>
                <a:spcPts val="0"/>
              </a:spcBef>
              <a:buNone/>
            </a:pPr>
            <a:r>
              <a:rPr lang="en-GB"/>
              <a:t>(the results are very close to the results obtained in ArcGIS by prof Johnson  and her previous student).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Ref: http://www.riskmap3.com/node/998</a:t>
            </a:r>
          </a:p>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https://</a:t>
            </a:r>
            <a:r>
              <a:rPr lang="en-GB" dirty="0" err="1"/>
              <a:t>project.wnyc.org</a:t>
            </a:r>
            <a:r>
              <a:rPr lang="en-GB" dirty="0"/>
              <a:t>/flooding-sandy-new/#12.00/40.7378/-74.0702</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https://project.wnyc.org/flooding-sandy-new/#12.00/40.7378/-74.0702</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GB"/>
              <a:t>Put date on this slide: New FEMA flood zones, 2013 (so that its clear that it happened after Sandy)</a:t>
            </a:r>
          </a:p>
          <a:p>
            <a:pPr lvl="0" rtl="0">
              <a:lnSpc>
                <a:spcPct val="115000"/>
              </a:lnSpc>
              <a:spcBef>
                <a:spcPts val="0"/>
              </a:spcBef>
              <a:buNone/>
            </a:pPr>
            <a:endParaRPr/>
          </a:p>
          <a:p>
            <a:pPr lvl="0" rtl="0">
              <a:lnSpc>
                <a:spcPct val="115000"/>
              </a:lnSpc>
              <a:spcBef>
                <a:spcPts val="0"/>
              </a:spcBef>
              <a:buNone/>
            </a:pPr>
            <a:r>
              <a:rPr lang="en-GB" u="sng">
                <a:solidFill>
                  <a:schemeClr val="hlink"/>
                </a:solidFill>
                <a:hlinkClick r:id="rId3"/>
              </a:rPr>
              <a:t>https://www.climate.gov/news-features/featured-images/future-flood-zones-new-york-city</a:t>
            </a:r>
          </a:p>
          <a:p>
            <a:pPr lvl="0" rtl="0">
              <a:lnSpc>
                <a:spcPct val="115000"/>
              </a:lnSpc>
              <a:spcBef>
                <a:spcPts val="0"/>
              </a:spcBef>
              <a:buNone/>
            </a:pPr>
            <a:endParaRPr/>
          </a:p>
          <a:p>
            <a:pPr lvl="0" rtl="0">
              <a:lnSpc>
                <a:spcPct val="115000"/>
              </a:lnSpc>
              <a:spcBef>
                <a:spcPts val="0"/>
              </a:spcBef>
              <a:buNone/>
            </a:pPr>
            <a:r>
              <a:rPr lang="en-GB"/>
              <a:t>Since then, noaa and coastal states have started this big effort to update their floodmaps based on slr. </a:t>
            </a:r>
          </a:p>
          <a:p>
            <a:pPr lvl="0" rtl="0">
              <a:lnSpc>
                <a:spcPct val="115000"/>
              </a:lnSpc>
              <a:spcBef>
                <a:spcPts val="0"/>
              </a:spcBef>
              <a:buNone/>
            </a:pPr>
            <a:endParaRPr/>
          </a:p>
          <a:p>
            <a:pPr lvl="0" rtl="0">
              <a:lnSpc>
                <a:spcPct val="115000"/>
              </a:lnSpc>
              <a:spcBef>
                <a:spcPts val="0"/>
              </a:spcBef>
              <a:buNone/>
            </a:pPr>
            <a:r>
              <a:rPr lang="en-GB"/>
              <a:t>The goal: extend basic flood plain to make them incorporate slr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To model flood, we need a model of terrain. The most commonly used model  is the GRID. Basically we assume that the terrain is given to us as a grid, which represents the elevations in the terrain. </a:t>
            </a:r>
          </a:p>
          <a:p>
            <a:pPr lvl="0">
              <a:spcBef>
                <a:spcPts val="0"/>
              </a:spcBef>
              <a:buNone/>
            </a:pPr>
            <a:endParaRPr/>
          </a:p>
          <a:p>
            <a:pPr lvl="0">
              <a:spcBef>
                <a:spcPts val="0"/>
              </a:spcBef>
              <a:buNone/>
            </a:pPr>
            <a:r>
              <a:rPr lang="en-GB"/>
              <a:t>Grid models of terrain are obtained from satellite imagery, and more recently they can obtained from LiDAR technology. </a:t>
            </a:r>
          </a:p>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Lidar data is very high resolution, down to 1m and below, and has great vertical accuracy (10-20 cm). </a:t>
            </a:r>
          </a:p>
          <a:p>
            <a:pPr lvl="0">
              <a:spcBef>
                <a:spcPts val="0"/>
              </a:spcBef>
              <a:buNone/>
            </a:pPr>
            <a:r>
              <a:rPr lang="en-GB"/>
              <a:t>Grids obtained from LidAR data are very high resolution and basically they represent the best data available.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LiDAR data is becoming common and Many states  have at least partial coverage with high-resolution DEMs obtained from LIDAR technology.</a:t>
            </a:r>
          </a:p>
          <a:p>
            <a:pPr lvl="0">
              <a:spcBef>
                <a:spcPts val="0"/>
              </a:spcBef>
              <a:buNone/>
            </a:pPr>
            <a:endParaRPr/>
          </a:p>
          <a:p>
            <a:pPr lvl="0">
              <a:spcBef>
                <a:spcPts val="0"/>
              </a:spcBef>
              <a:buNone/>
            </a:pPr>
            <a:r>
              <a:rPr lang="en-GB"/>
              <a:t>We see all the coast has been mapped and part of inland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lt2"/>
                </a:solidFill>
              </a:rPr>
              <a:t>‹#›</a:t>
            </a:fld>
            <a:endParaRPr lang="en-GB"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www.readingthepictures.org/2012/10/sandy-2-a-threat-to-our-very-way-of-life/" TargetMode="External"/><Relationship Id="rId4" Type="http://schemas.openxmlformats.org/officeDocument/2006/relationships/hyperlink" Target="https://emergencyblog.americares.org/2012/12/helping-staten-island-communities-recover/dsc_0698/" TargetMode="External"/><Relationship Id="rId5" Type="http://schemas.openxmlformats.org/officeDocument/2006/relationships/hyperlink" Target="https://project.wnyc.org/flooding-sandy-new/%2312.00/40.7378/-74.0702" TargetMode="External"/><Relationship Id="rId6" Type="http://schemas.openxmlformats.org/officeDocument/2006/relationships/hyperlink" Target="https://www.climate.gov/news-features/featured-images/future-flood-zones-new-york-city" TargetMode="External"/><Relationship Id="rId7" Type="http://schemas.openxmlformats.org/officeDocument/2006/relationships/hyperlink" Target="http://floodelevationsurveyors.com/flood-zones.html" TargetMode="External"/><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hyperlink" Target="https://aamboceanservice.blob.core.windows.net/oceanservice-prod/facts/lidar.jpg"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788250"/>
            <a:ext cx="8520600" cy="1743300"/>
          </a:xfrm>
          <a:prstGeom prst="rect">
            <a:avLst/>
          </a:prstGeom>
        </p:spPr>
        <p:txBody>
          <a:bodyPr lIns="91425" tIns="91425" rIns="91425" bIns="91425" anchor="b" anchorCtr="0">
            <a:noAutofit/>
          </a:bodyPr>
          <a:lstStyle/>
          <a:p>
            <a:pPr lvl="0" rtl="0">
              <a:spcBef>
                <a:spcPts val="0"/>
              </a:spcBef>
              <a:buNone/>
            </a:pPr>
            <a:r>
              <a:rPr lang="en-GB" sz="4000"/>
              <a:t>Efficient Computation of Flooding Scenarios for the Coast of Maine </a:t>
            </a:r>
          </a:p>
        </p:txBody>
      </p:sp>
      <p:sp>
        <p:nvSpPr>
          <p:cNvPr id="55" name="Shape 55"/>
          <p:cNvSpPr txBox="1">
            <a:spLocks noGrp="1"/>
          </p:cNvSpPr>
          <p:nvPr>
            <p:ph type="subTitle" idx="1"/>
          </p:nvPr>
        </p:nvSpPr>
        <p:spPr>
          <a:xfrm>
            <a:off x="311700" y="2531550"/>
            <a:ext cx="8520600" cy="792600"/>
          </a:xfrm>
          <a:prstGeom prst="rect">
            <a:avLst/>
          </a:prstGeom>
        </p:spPr>
        <p:txBody>
          <a:bodyPr lIns="91425" tIns="91425" rIns="91425" bIns="91425" anchor="t" anchorCtr="0">
            <a:noAutofit/>
          </a:bodyPr>
          <a:lstStyle/>
          <a:p>
            <a:pPr lvl="0">
              <a:spcBef>
                <a:spcPts val="0"/>
              </a:spcBef>
              <a:buNone/>
            </a:pPr>
            <a:r>
              <a:rPr lang="en-GB" sz="2000"/>
              <a:t>Corinne Alini ‘18</a:t>
            </a:r>
          </a:p>
          <a:p>
            <a:pPr lvl="0">
              <a:spcBef>
                <a:spcPts val="0"/>
              </a:spcBef>
              <a:buNone/>
            </a:pPr>
            <a:endParaRPr sz="2000"/>
          </a:p>
          <a:p>
            <a:pPr lvl="0">
              <a:spcBef>
                <a:spcPts val="0"/>
              </a:spcBef>
              <a:buNone/>
            </a:pPr>
            <a:r>
              <a:rPr lang="en-GB" sz="2000"/>
              <a:t>Faculty Advisors: Laura Toma &amp; Eileen Sylvan Johnson</a:t>
            </a:r>
          </a:p>
          <a:p>
            <a:pPr lvl="0" rtl="0">
              <a:spcBef>
                <a:spcPts val="0"/>
              </a:spcBef>
              <a:buNone/>
            </a:pPr>
            <a:r>
              <a:rPr lang="en-GB" sz="2000"/>
              <a:t>Supported by the Rusack Coastal Studies Fellowship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Lincoln county,  2m resolution, 1 billion points  </a:t>
            </a:r>
          </a:p>
        </p:txBody>
      </p:sp>
      <p:pic>
        <p:nvPicPr>
          <p:cNvPr id="121" name="Shape 121"/>
          <p:cNvPicPr preferRelativeResize="0"/>
          <p:nvPr/>
        </p:nvPicPr>
        <p:blipFill>
          <a:blip r:embed="rId3">
            <a:alphaModFix/>
          </a:blip>
          <a:stretch>
            <a:fillRect/>
          </a:stretch>
        </p:blipFill>
        <p:spPr>
          <a:xfrm>
            <a:off x="3223275" y="1128400"/>
            <a:ext cx="2798376" cy="3963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Shape 126" descr="Screen Shot 2017-07-20 at 3.56.10 PM.png"/>
          <p:cNvPicPr preferRelativeResize="0"/>
          <p:nvPr/>
        </p:nvPicPr>
        <p:blipFill rotWithShape="1">
          <a:blip r:embed="rId3">
            <a:alphaModFix/>
          </a:blip>
          <a:srcRect t="465" b="475"/>
          <a:stretch/>
        </p:blipFill>
        <p:spPr>
          <a:xfrm>
            <a:off x="1130037" y="235387"/>
            <a:ext cx="6883921" cy="46727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Modeling flooding</a:t>
            </a:r>
          </a:p>
        </p:txBody>
      </p:sp>
      <p:sp>
        <p:nvSpPr>
          <p:cNvPr id="132" name="Shape 13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GB"/>
              <a:t>A point is flooded if </a:t>
            </a:r>
          </a:p>
          <a:p>
            <a:pPr lvl="0" indent="457200" rtl="0">
              <a:spcBef>
                <a:spcPts val="0"/>
              </a:spcBef>
              <a:buNone/>
            </a:pPr>
            <a:r>
              <a:rPr lang="en-GB"/>
              <a:t>its elevation is below the elevation of the ocean </a:t>
            </a:r>
          </a:p>
          <a:p>
            <a:pPr lvl="0" indent="457200" rtl="0">
              <a:spcBef>
                <a:spcPts val="0"/>
              </a:spcBef>
              <a:buNone/>
            </a:pPr>
            <a:r>
              <a:rPr lang="en-GB"/>
              <a:t>and </a:t>
            </a:r>
          </a:p>
          <a:p>
            <a:pPr lvl="0" indent="457200" rtl="0">
              <a:spcBef>
                <a:spcPts val="0"/>
              </a:spcBef>
              <a:buNone/>
            </a:pPr>
            <a:r>
              <a:rPr lang="en-GB"/>
              <a:t>the ocean can reach it (via a path of flooded points)</a:t>
            </a:r>
          </a:p>
          <a:p>
            <a:pPr lvl="0" indent="457200" rtl="0">
              <a:spcBef>
                <a:spcPts val="0"/>
              </a:spcBef>
              <a:buNone/>
            </a:pPr>
            <a:endParaRPr/>
          </a:p>
          <a:p>
            <a:pPr marL="0" lvl="0" indent="0">
              <a:spcBef>
                <a:spcPts val="0"/>
              </a:spcBef>
              <a:buNone/>
            </a:pPr>
            <a:r>
              <a:rPr lang="en-GB"/>
              <a:t>Algorithm idea: Simulate inundation coming from the coast. For each point on the coast, check if it is flooded. If it is, check its neighbors. Repeat. </a:t>
            </a:r>
          </a:p>
          <a:p>
            <a:pPr lvl="0">
              <a:spcBef>
                <a:spcPts val="0"/>
              </a:spcBef>
              <a:buNone/>
            </a:pPr>
            <a:endParaRPr/>
          </a:p>
          <a:p>
            <a:pPr lvl="0">
              <a:spcBef>
                <a:spcPts val="0"/>
              </a:spcBef>
              <a:buNone/>
            </a:pPr>
            <a:r>
              <a:rPr lang="en-GB"/>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111175"/>
            <a:ext cx="8520600" cy="572700"/>
          </a:xfrm>
          <a:prstGeom prst="rect">
            <a:avLst/>
          </a:prstGeom>
        </p:spPr>
        <p:txBody>
          <a:bodyPr lIns="91425" tIns="91425" rIns="91425" bIns="91425" anchor="t" anchorCtr="0">
            <a:noAutofit/>
          </a:bodyPr>
          <a:lstStyle/>
          <a:p>
            <a:pPr lvl="0">
              <a:spcBef>
                <a:spcPts val="0"/>
              </a:spcBef>
              <a:buNone/>
            </a:pPr>
            <a:r>
              <a:rPr lang="en-GB"/>
              <a:t>Related work</a:t>
            </a:r>
          </a:p>
        </p:txBody>
      </p:sp>
      <p:sp>
        <p:nvSpPr>
          <p:cNvPr id="138" name="Shape 138"/>
          <p:cNvSpPr txBox="1">
            <a:spLocks noGrp="1"/>
          </p:cNvSpPr>
          <p:nvPr>
            <p:ph type="body" idx="1"/>
          </p:nvPr>
        </p:nvSpPr>
        <p:spPr>
          <a:xfrm>
            <a:off x="92600" y="4304175"/>
            <a:ext cx="8003400" cy="1016700"/>
          </a:xfrm>
          <a:prstGeom prst="rect">
            <a:avLst/>
          </a:prstGeom>
        </p:spPr>
        <p:txBody>
          <a:bodyPr lIns="91425" tIns="91425" rIns="91425" bIns="91425" anchor="t" anchorCtr="0">
            <a:noAutofit/>
          </a:bodyPr>
          <a:lstStyle/>
          <a:p>
            <a:pPr lvl="0" rtl="0">
              <a:lnSpc>
                <a:spcPct val="100000"/>
              </a:lnSpc>
              <a:spcBef>
                <a:spcPts val="0"/>
              </a:spcBef>
              <a:buNone/>
            </a:pPr>
            <a:r>
              <a:rPr lang="en-GB" sz="1400"/>
              <a:t>Data: NED 10m resolution </a:t>
            </a:r>
          </a:p>
          <a:p>
            <a:pPr lvl="0" rtl="0">
              <a:lnSpc>
                <a:spcPct val="100000"/>
              </a:lnSpc>
              <a:spcBef>
                <a:spcPts val="0"/>
              </a:spcBef>
              <a:buNone/>
            </a:pPr>
            <a:r>
              <a:rPr lang="en-GB" sz="1400"/>
              <a:t>Flooding is precomputed, users can visualize various scenarios </a:t>
            </a:r>
          </a:p>
        </p:txBody>
      </p:sp>
      <p:pic>
        <p:nvPicPr>
          <p:cNvPr id="139" name="Shape 139"/>
          <p:cNvPicPr preferRelativeResize="0"/>
          <p:nvPr/>
        </p:nvPicPr>
        <p:blipFill>
          <a:blip r:embed="rId3">
            <a:alphaModFix/>
          </a:blip>
          <a:stretch>
            <a:fillRect/>
          </a:stretch>
        </p:blipFill>
        <p:spPr>
          <a:xfrm>
            <a:off x="1177287" y="907187"/>
            <a:ext cx="6113472" cy="3329125"/>
          </a:xfrm>
          <a:prstGeom prst="rect">
            <a:avLst/>
          </a:prstGeom>
          <a:noFill/>
          <a:ln>
            <a:noFill/>
          </a:ln>
        </p:spPr>
      </p:pic>
      <p:sp>
        <p:nvSpPr>
          <p:cNvPr id="140" name="Shape 140"/>
          <p:cNvSpPr txBox="1"/>
          <p:nvPr/>
        </p:nvSpPr>
        <p:spPr>
          <a:xfrm>
            <a:off x="1254425" y="607675"/>
            <a:ext cx="5959200" cy="323400"/>
          </a:xfrm>
          <a:prstGeom prst="rect">
            <a:avLst/>
          </a:prstGeom>
          <a:noFill/>
          <a:ln>
            <a:noFill/>
          </a:ln>
        </p:spPr>
        <p:txBody>
          <a:bodyPr lIns="91425" tIns="91425" rIns="91425" bIns="91425" anchor="ctr" anchorCtr="0">
            <a:noAutofit/>
          </a:bodyPr>
          <a:lstStyle/>
          <a:p>
            <a:pPr lvl="0" algn="ctr" rtl="0">
              <a:spcBef>
                <a:spcPts val="0"/>
              </a:spcBef>
              <a:buNone/>
            </a:pPr>
            <a:r>
              <a:rPr lang="en-GB">
                <a:solidFill>
                  <a:schemeClr val="dk1"/>
                </a:solidFill>
              </a:rPr>
              <a:t>NOAA sea level rise viewer (</a:t>
            </a:r>
            <a:r>
              <a:rPr lang="en-GB">
                <a:solidFill>
                  <a:schemeClr val="lt2"/>
                </a:solidFill>
              </a:rPr>
              <a:t>https://coast.noaa.gov/slr/)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GB" dirty="0"/>
              <a:t>States are developing their own models and maps using high resolution </a:t>
            </a:r>
            <a:r>
              <a:rPr lang="en-GB" dirty="0" err="1"/>
              <a:t>LiDAR</a:t>
            </a:r>
            <a:r>
              <a:rPr lang="en-GB" dirty="0"/>
              <a:t> data, and incorporating storm flooding.</a:t>
            </a:r>
          </a:p>
          <a:p>
            <a:pPr lvl="0">
              <a:spcBef>
                <a:spcPts val="0"/>
              </a:spcBef>
              <a:buNone/>
            </a:pPr>
            <a:r>
              <a:rPr lang="en-GB" dirty="0"/>
              <a:t>Implemented in ArcGIS</a:t>
            </a:r>
          </a:p>
          <a:p>
            <a:pPr lvl="0">
              <a:spcBef>
                <a:spcPts val="0"/>
              </a:spcBef>
              <a:buNone/>
            </a:pPr>
            <a:r>
              <a:rPr lang="en-GB" dirty="0"/>
              <a:t>	Flooding </a:t>
            </a:r>
            <a:r>
              <a:rPr lang="en-GB" dirty="0" smtClean="0"/>
              <a:t>modelled </a:t>
            </a:r>
            <a:r>
              <a:rPr lang="en-GB" dirty="0"/>
              <a:t>via a sequence of steps </a:t>
            </a:r>
          </a:p>
          <a:p>
            <a:pPr lvl="0" indent="457200">
              <a:spcBef>
                <a:spcPts val="0"/>
              </a:spcBef>
              <a:buNone/>
            </a:pPr>
            <a:r>
              <a:rPr lang="en-GB" dirty="0"/>
              <a:t>	</a:t>
            </a:r>
            <a:r>
              <a:rPr lang="en-GB" dirty="0" smtClean="0"/>
              <a:t>Tedious</a:t>
            </a:r>
            <a:endParaRPr lang="en-GB" dirty="0"/>
          </a:p>
          <a:p>
            <a:pPr lvl="0">
              <a:spcBef>
                <a:spcPts val="0"/>
              </a:spcBef>
              <a:buNone/>
            </a:pPr>
            <a:r>
              <a:rPr lang="en-GB" dirty="0"/>
              <a:t>	Cannot handle large data well (use tiling)</a:t>
            </a:r>
          </a:p>
          <a:p>
            <a:pPr lvl="0">
              <a:spcBef>
                <a:spcPts val="0"/>
              </a:spcBef>
              <a:buNone/>
            </a:pPr>
            <a:endParaRPr dirty="0"/>
          </a:p>
        </p:txBody>
      </p:sp>
      <p:sp>
        <p:nvSpPr>
          <p:cNvPr id="146" name="Shape 146"/>
          <p:cNvSpPr txBox="1">
            <a:spLocks noGrp="1"/>
          </p:cNvSpPr>
          <p:nvPr>
            <p:ph type="title"/>
          </p:nvPr>
        </p:nvSpPr>
        <p:spPr>
          <a:xfrm>
            <a:off x="311700" y="111175"/>
            <a:ext cx="8520600" cy="572700"/>
          </a:xfrm>
          <a:prstGeom prst="rect">
            <a:avLst/>
          </a:prstGeom>
        </p:spPr>
        <p:txBody>
          <a:bodyPr lIns="91425" tIns="91425" rIns="91425" bIns="91425" anchor="t" anchorCtr="0">
            <a:noAutofit/>
          </a:bodyPr>
          <a:lstStyle/>
          <a:p>
            <a:pPr lvl="0" rtl="0">
              <a:spcBef>
                <a:spcPts val="0"/>
              </a:spcBef>
              <a:buNone/>
            </a:pPr>
            <a:r>
              <a:rPr lang="en-GB"/>
              <a:t>Related 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dirty="0"/>
              <a:t>Goals </a:t>
            </a:r>
          </a:p>
        </p:txBody>
      </p:sp>
      <p:sp>
        <p:nvSpPr>
          <p:cNvPr id="152" name="Shape 15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GB" dirty="0"/>
              <a:t>	Use high resolution data </a:t>
            </a:r>
            <a:r>
              <a:rPr lang="en-GB" dirty="0" smtClean="0"/>
              <a:t>(</a:t>
            </a:r>
            <a:r>
              <a:rPr lang="en-GB" dirty="0" err="1" smtClean="0"/>
              <a:t>LiDAR</a:t>
            </a:r>
            <a:r>
              <a:rPr lang="en-GB" dirty="0" smtClean="0"/>
              <a:t> 1</a:t>
            </a:r>
            <a:r>
              <a:rPr lang="en-GB" dirty="0"/>
              <a:t>-2m res)</a:t>
            </a:r>
          </a:p>
          <a:p>
            <a:pPr lvl="0">
              <a:spcBef>
                <a:spcPts val="0"/>
              </a:spcBef>
              <a:buNone/>
            </a:pPr>
            <a:r>
              <a:rPr lang="en-GB" dirty="0"/>
              <a:t>	Model </a:t>
            </a:r>
            <a:r>
              <a:rPr lang="en-GB" dirty="0" err="1"/>
              <a:t>slr</a:t>
            </a:r>
            <a:r>
              <a:rPr lang="en-GB" dirty="0"/>
              <a:t> and tides </a:t>
            </a:r>
          </a:p>
          <a:p>
            <a:pPr marL="914400" lvl="0" indent="457200" rtl="0">
              <a:spcBef>
                <a:spcPts val="0"/>
              </a:spcBef>
              <a:buNone/>
            </a:pPr>
            <a:r>
              <a:rPr lang="en-GB" dirty="0" smtClean="0"/>
              <a:t>	(</a:t>
            </a:r>
            <a:r>
              <a:rPr lang="en-GB" dirty="0"/>
              <a:t>e.g. What will get flooded by high tide when sea rises 1 </a:t>
            </a:r>
            <a:r>
              <a:rPr lang="en-GB" dirty="0" err="1"/>
              <a:t>ft</a:t>
            </a:r>
            <a:r>
              <a:rPr lang="en-GB" dirty="0"/>
              <a:t>)</a:t>
            </a:r>
          </a:p>
          <a:p>
            <a:pPr marL="457200" lvl="0" indent="0" rtl="0">
              <a:spcBef>
                <a:spcPts val="0"/>
              </a:spcBef>
              <a:buNone/>
            </a:pPr>
            <a:r>
              <a:rPr lang="en-GB" dirty="0" smtClean="0"/>
              <a:t>	Model </a:t>
            </a:r>
            <a:r>
              <a:rPr lang="en-GB" dirty="0" err="1"/>
              <a:t>slr</a:t>
            </a:r>
            <a:r>
              <a:rPr lang="en-GB" dirty="0"/>
              <a:t> and storms</a:t>
            </a:r>
          </a:p>
          <a:p>
            <a:pPr marL="457200" lvl="0" indent="0" rtl="0">
              <a:spcBef>
                <a:spcPts val="0"/>
              </a:spcBef>
              <a:buNone/>
            </a:pPr>
            <a:r>
              <a:rPr lang="en-GB" dirty="0"/>
              <a:t>		(e.g. What will get flooded by storms when sea rises 1 </a:t>
            </a:r>
            <a:r>
              <a:rPr lang="en-GB" dirty="0" err="1"/>
              <a:t>ft</a:t>
            </a:r>
            <a:r>
              <a:rPr lang="en-GB" dirty="0"/>
              <a:t>)</a:t>
            </a:r>
          </a:p>
          <a:p>
            <a:pPr marL="457200" lvl="0" indent="0" rtl="0">
              <a:spcBef>
                <a:spcPts val="0"/>
              </a:spcBef>
              <a:buNone/>
            </a:pPr>
            <a:r>
              <a:rPr lang="en-GB" dirty="0" smtClean="0"/>
              <a:t>	Outside </a:t>
            </a:r>
            <a:r>
              <a:rPr lang="en-GB" dirty="0"/>
              <a:t>ArcGIS, simple, efficient, open source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GB"/>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p:nvPr/>
        </p:nvSpPr>
        <p:spPr>
          <a:xfrm>
            <a:off x="549100" y="493700"/>
            <a:ext cx="1628400" cy="1158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GB"/>
              <a:t>DEM </a:t>
            </a:r>
          </a:p>
          <a:p>
            <a:pPr lvl="0" algn="ctr">
              <a:spcBef>
                <a:spcPts val="0"/>
              </a:spcBef>
              <a:buNone/>
            </a:pPr>
            <a:r>
              <a:rPr lang="en-GB" sz="800"/>
              <a:t>(digital elevation model)</a:t>
            </a:r>
          </a:p>
        </p:txBody>
      </p:sp>
      <p:sp>
        <p:nvSpPr>
          <p:cNvPr id="163" name="Shape 163"/>
          <p:cNvSpPr/>
          <p:nvPr/>
        </p:nvSpPr>
        <p:spPr>
          <a:xfrm>
            <a:off x="549100" y="2348650"/>
            <a:ext cx="1628400" cy="1158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a:t>Flood zones </a:t>
            </a:r>
          </a:p>
          <a:p>
            <a:pPr lvl="0" algn="l" rtl="0">
              <a:spcBef>
                <a:spcPts val="0"/>
              </a:spcBef>
              <a:buNone/>
            </a:pPr>
            <a:endParaRPr sz="800"/>
          </a:p>
        </p:txBody>
      </p:sp>
      <p:sp>
        <p:nvSpPr>
          <p:cNvPr id="164" name="Shape 164"/>
          <p:cNvSpPr/>
          <p:nvPr/>
        </p:nvSpPr>
        <p:spPr>
          <a:xfrm>
            <a:off x="1103950" y="1731725"/>
            <a:ext cx="518700" cy="482400"/>
          </a:xfrm>
          <a:prstGeom prst="mathPlus">
            <a:avLst>
              <a:gd name="adj1" fmla="val 2352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5" name="Shape 165"/>
          <p:cNvSpPr/>
          <p:nvPr/>
        </p:nvSpPr>
        <p:spPr>
          <a:xfrm>
            <a:off x="1103950" y="3556525"/>
            <a:ext cx="518700" cy="482400"/>
          </a:xfrm>
          <a:prstGeom prst="mathPlus">
            <a:avLst>
              <a:gd name="adj1" fmla="val 2352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6" name="Shape 166"/>
          <p:cNvSpPr/>
          <p:nvPr/>
        </p:nvSpPr>
        <p:spPr>
          <a:xfrm>
            <a:off x="2320250" y="2297550"/>
            <a:ext cx="1158000" cy="579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7" name="Shape 167"/>
          <p:cNvSpPr/>
          <p:nvPr/>
        </p:nvSpPr>
        <p:spPr>
          <a:xfrm>
            <a:off x="7037200" y="1939500"/>
            <a:ext cx="1628400" cy="1158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a:t>Flooded grid</a:t>
            </a:r>
          </a:p>
        </p:txBody>
      </p:sp>
      <p:sp>
        <p:nvSpPr>
          <p:cNvPr id="168" name="Shape 168"/>
          <p:cNvSpPr txBox="1"/>
          <p:nvPr/>
        </p:nvSpPr>
        <p:spPr>
          <a:xfrm>
            <a:off x="663550" y="4139875"/>
            <a:ext cx="1399500" cy="1158000"/>
          </a:xfrm>
          <a:prstGeom prst="rect">
            <a:avLst/>
          </a:prstGeom>
          <a:noFill/>
          <a:ln>
            <a:noFill/>
          </a:ln>
        </p:spPr>
        <p:txBody>
          <a:bodyPr lIns="91425" tIns="91425" rIns="91425" bIns="91425" anchor="t" anchorCtr="0">
            <a:noAutofit/>
          </a:bodyPr>
          <a:lstStyle/>
          <a:p>
            <a:pPr lvl="0" algn="ctr">
              <a:spcBef>
                <a:spcPts val="0"/>
              </a:spcBef>
              <a:buNone/>
            </a:pPr>
            <a:r>
              <a:rPr lang="en-GB">
                <a:solidFill>
                  <a:srgbClr val="CCCCCC"/>
                </a:solidFill>
              </a:rPr>
              <a:t>Rise (xx ft)</a:t>
            </a:r>
          </a:p>
        </p:txBody>
      </p:sp>
      <p:sp>
        <p:nvSpPr>
          <p:cNvPr id="169" name="Shape 169"/>
          <p:cNvSpPr/>
          <p:nvPr/>
        </p:nvSpPr>
        <p:spPr>
          <a:xfrm>
            <a:off x="3528437" y="1566051"/>
            <a:ext cx="2087100" cy="1904904"/>
          </a:xfrm>
          <a:prstGeom prst="cloud">
            <a:avLst/>
          </a:prstGeom>
          <a:solidFill>
            <a:srgbClr val="9FC5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GB"/>
              <a:t>Cory’s open-source, super-efficient flood model</a:t>
            </a:r>
          </a:p>
        </p:txBody>
      </p:sp>
      <p:sp>
        <p:nvSpPr>
          <p:cNvPr id="170" name="Shape 170"/>
          <p:cNvSpPr/>
          <p:nvPr/>
        </p:nvSpPr>
        <p:spPr>
          <a:xfrm>
            <a:off x="5747362" y="2282250"/>
            <a:ext cx="1158000" cy="579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Shape 175"/>
          <p:cNvPicPr preferRelativeResize="0"/>
          <p:nvPr/>
        </p:nvPicPr>
        <p:blipFill>
          <a:blip r:embed="rId3">
            <a:alphaModFix/>
          </a:blip>
          <a:stretch>
            <a:fillRect/>
          </a:stretch>
        </p:blipFill>
        <p:spPr>
          <a:xfrm>
            <a:off x="235875" y="518037"/>
            <a:ext cx="8839205" cy="41074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Shape 180"/>
          <p:cNvPicPr preferRelativeResize="0"/>
          <p:nvPr/>
        </p:nvPicPr>
        <p:blipFill>
          <a:blip r:embed="rId3">
            <a:alphaModFix/>
          </a:blip>
          <a:stretch>
            <a:fillRect/>
          </a:stretch>
        </p:blipFill>
        <p:spPr>
          <a:xfrm>
            <a:off x="1304374" y="789125"/>
            <a:ext cx="2862923" cy="3858499"/>
          </a:xfrm>
          <a:prstGeom prst="rect">
            <a:avLst/>
          </a:prstGeom>
          <a:noFill/>
          <a:ln>
            <a:noFill/>
          </a:ln>
        </p:spPr>
      </p:pic>
      <p:pic>
        <p:nvPicPr>
          <p:cNvPr id="181" name="Shape 181"/>
          <p:cNvPicPr preferRelativeResize="0"/>
          <p:nvPr/>
        </p:nvPicPr>
        <p:blipFill>
          <a:blip r:embed="rId4">
            <a:alphaModFix/>
          </a:blip>
          <a:stretch>
            <a:fillRect/>
          </a:stretch>
        </p:blipFill>
        <p:spPr>
          <a:xfrm>
            <a:off x="4954950" y="789125"/>
            <a:ext cx="2777725" cy="3858500"/>
          </a:xfrm>
          <a:prstGeom prst="rect">
            <a:avLst/>
          </a:prstGeom>
          <a:noFill/>
          <a:ln>
            <a:noFill/>
          </a:ln>
        </p:spPr>
      </p:pic>
      <p:sp>
        <p:nvSpPr>
          <p:cNvPr id="182" name="Shape 182"/>
          <p:cNvSpPr txBox="1">
            <a:spLocks noGrp="1"/>
          </p:cNvSpPr>
          <p:nvPr>
            <p:ph type="title"/>
          </p:nvPr>
        </p:nvSpPr>
        <p:spPr>
          <a:xfrm>
            <a:off x="311700" y="216425"/>
            <a:ext cx="8520600" cy="572700"/>
          </a:xfrm>
          <a:prstGeom prst="rect">
            <a:avLst/>
          </a:prstGeom>
        </p:spPr>
        <p:txBody>
          <a:bodyPr lIns="91425" tIns="91425" rIns="91425" bIns="91425" anchor="t" anchorCtr="0">
            <a:noAutofit/>
          </a:bodyPr>
          <a:lstStyle/>
          <a:p>
            <a:pPr lvl="0" rtl="0">
              <a:spcBef>
                <a:spcPts val="0"/>
              </a:spcBef>
              <a:buNone/>
            </a:pPr>
            <a:r>
              <a:rPr lang="en-GB"/>
              <a:t>Results similar to NOAA SLR viewer</a:t>
            </a:r>
          </a:p>
        </p:txBody>
      </p:sp>
      <p:sp>
        <p:nvSpPr>
          <p:cNvPr id="183" name="Shape 183"/>
          <p:cNvSpPr txBox="1">
            <a:spLocks noGrp="1"/>
          </p:cNvSpPr>
          <p:nvPr>
            <p:ph type="body" idx="1"/>
          </p:nvPr>
        </p:nvSpPr>
        <p:spPr>
          <a:xfrm>
            <a:off x="1304375" y="4715725"/>
            <a:ext cx="2862899" cy="312600"/>
          </a:xfrm>
          <a:prstGeom prst="rect">
            <a:avLst/>
          </a:prstGeom>
        </p:spPr>
        <p:txBody>
          <a:bodyPr lIns="91425" tIns="91425" rIns="91425" bIns="91425" anchor="t" anchorCtr="0">
            <a:noAutofit/>
          </a:bodyPr>
          <a:lstStyle/>
          <a:p>
            <a:pPr lvl="0" algn="ctr" rtl="0">
              <a:spcBef>
                <a:spcPts val="0"/>
              </a:spcBef>
              <a:buNone/>
            </a:pPr>
            <a:r>
              <a:rPr lang="en-GB"/>
              <a:t>This Project</a:t>
            </a:r>
          </a:p>
        </p:txBody>
      </p:sp>
      <p:sp>
        <p:nvSpPr>
          <p:cNvPr id="184" name="Shape 184"/>
          <p:cNvSpPr txBox="1">
            <a:spLocks noGrp="1"/>
          </p:cNvSpPr>
          <p:nvPr>
            <p:ph type="body" idx="1"/>
          </p:nvPr>
        </p:nvSpPr>
        <p:spPr>
          <a:xfrm>
            <a:off x="4954950" y="4715725"/>
            <a:ext cx="2777699" cy="527400"/>
          </a:xfrm>
          <a:prstGeom prst="rect">
            <a:avLst/>
          </a:prstGeom>
        </p:spPr>
        <p:txBody>
          <a:bodyPr lIns="91425" tIns="91425" rIns="91425" bIns="91425" anchor="t" anchorCtr="0">
            <a:noAutofit/>
          </a:bodyPr>
          <a:lstStyle/>
          <a:p>
            <a:pPr lvl="0" algn="ctr" rtl="0">
              <a:spcBef>
                <a:spcPts val="0"/>
              </a:spcBef>
              <a:buNone/>
            </a:pPr>
            <a:r>
              <a:rPr lang="en-GB"/>
              <a:t>NOAA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97800" y="1218225"/>
            <a:ext cx="4380071" cy="2466550"/>
          </a:xfrm>
          <a:prstGeom prst="rect">
            <a:avLst/>
          </a:prstGeom>
          <a:noFill/>
          <a:ln>
            <a:noFill/>
          </a:ln>
        </p:spPr>
      </p:pic>
      <p:pic>
        <p:nvPicPr>
          <p:cNvPr id="61" name="Shape 61" descr="DSC_0698.jpg"/>
          <p:cNvPicPr preferRelativeResize="0"/>
          <p:nvPr/>
        </p:nvPicPr>
        <p:blipFill rotWithShape="1">
          <a:blip r:embed="rId4">
            <a:alphaModFix/>
          </a:blip>
          <a:srcRect l="59" r="69"/>
          <a:stretch/>
        </p:blipFill>
        <p:spPr>
          <a:xfrm>
            <a:off x="4874900" y="94887"/>
            <a:ext cx="3697928" cy="2459255"/>
          </a:xfrm>
          <a:prstGeom prst="rect">
            <a:avLst/>
          </a:prstGeom>
          <a:noFill/>
          <a:ln>
            <a:noFill/>
          </a:ln>
        </p:spPr>
      </p:pic>
      <p:pic>
        <p:nvPicPr>
          <p:cNvPr id="62" name="Shape 62"/>
          <p:cNvPicPr preferRelativeResize="0"/>
          <p:nvPr/>
        </p:nvPicPr>
        <p:blipFill>
          <a:blip r:embed="rId5">
            <a:alphaModFix/>
          </a:blip>
          <a:stretch>
            <a:fillRect/>
          </a:stretch>
        </p:blipFill>
        <p:spPr>
          <a:xfrm>
            <a:off x="4874900" y="2600750"/>
            <a:ext cx="3697933" cy="2466550"/>
          </a:xfrm>
          <a:prstGeom prst="rect">
            <a:avLst/>
          </a:prstGeom>
          <a:noFill/>
          <a:ln>
            <a:noFill/>
          </a:ln>
        </p:spPr>
      </p:pic>
      <p:sp>
        <p:nvSpPr>
          <p:cNvPr id="63" name="Shape 63"/>
          <p:cNvSpPr txBox="1">
            <a:spLocks noGrp="1"/>
          </p:cNvSpPr>
          <p:nvPr>
            <p:ph type="body" idx="1"/>
          </p:nvPr>
        </p:nvSpPr>
        <p:spPr>
          <a:xfrm>
            <a:off x="299125" y="4439250"/>
            <a:ext cx="3750300" cy="547200"/>
          </a:xfrm>
          <a:prstGeom prst="rect">
            <a:avLst/>
          </a:prstGeom>
        </p:spPr>
        <p:txBody>
          <a:bodyPr lIns="91425" tIns="91425" rIns="91425" bIns="91425" anchor="t" anchorCtr="0">
            <a:noAutofit/>
          </a:bodyPr>
          <a:lstStyle/>
          <a:p>
            <a:pPr lvl="0" rtl="0">
              <a:spcBef>
                <a:spcPts val="0"/>
              </a:spcBef>
              <a:buNone/>
            </a:pPr>
            <a:r>
              <a:rPr lang="en-GB"/>
              <a:t>Figure 1: Destruction of Sandy</a:t>
            </a:r>
          </a:p>
        </p:txBody>
      </p:sp>
      <p:sp>
        <p:nvSpPr>
          <p:cNvPr id="64" name="Shape 64"/>
          <p:cNvSpPr txBox="1">
            <a:spLocks noGrp="1"/>
          </p:cNvSpPr>
          <p:nvPr>
            <p:ph type="body" idx="1"/>
          </p:nvPr>
        </p:nvSpPr>
        <p:spPr>
          <a:xfrm>
            <a:off x="197924" y="324525"/>
            <a:ext cx="4380000" cy="547200"/>
          </a:xfrm>
          <a:prstGeom prst="rect">
            <a:avLst/>
          </a:prstGeom>
        </p:spPr>
        <p:txBody>
          <a:bodyPr lIns="91425" tIns="91425" rIns="91425" bIns="91425" anchor="t" anchorCtr="0">
            <a:noAutofit/>
          </a:bodyPr>
          <a:lstStyle/>
          <a:p>
            <a:pPr lvl="0" algn="ctr" rtl="0">
              <a:spcBef>
                <a:spcPts val="0"/>
              </a:spcBef>
              <a:buNone/>
            </a:pPr>
            <a:r>
              <a:rPr lang="en-GB" sz="2400">
                <a:solidFill>
                  <a:srgbClr val="FFFFFF"/>
                </a:solidFill>
              </a:rPr>
              <a:t>October 29, 2012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216425"/>
            <a:ext cx="8520600" cy="572700"/>
          </a:xfrm>
          <a:prstGeom prst="rect">
            <a:avLst/>
          </a:prstGeom>
        </p:spPr>
        <p:txBody>
          <a:bodyPr lIns="91425" tIns="91425" rIns="91425" bIns="91425" anchor="t" anchorCtr="0">
            <a:noAutofit/>
          </a:bodyPr>
          <a:lstStyle/>
          <a:p>
            <a:pPr lvl="0" rtl="0">
              <a:spcBef>
                <a:spcPts val="0"/>
              </a:spcBef>
              <a:buNone/>
            </a:pPr>
            <a:r>
              <a:rPr lang="en-GB"/>
              <a:t>It works!</a:t>
            </a:r>
          </a:p>
        </p:txBody>
      </p:sp>
      <p:pic>
        <p:nvPicPr>
          <p:cNvPr id="190" name="Shape 190"/>
          <p:cNvPicPr preferRelativeResize="0"/>
          <p:nvPr/>
        </p:nvPicPr>
        <p:blipFill rotWithShape="1">
          <a:blip r:embed="rId3">
            <a:alphaModFix/>
          </a:blip>
          <a:srcRect l="6149" r="25291" b="-14468"/>
          <a:stretch/>
        </p:blipFill>
        <p:spPr>
          <a:xfrm>
            <a:off x="284575" y="941550"/>
            <a:ext cx="3941725" cy="3951550"/>
          </a:xfrm>
          <a:prstGeom prst="rect">
            <a:avLst/>
          </a:prstGeom>
          <a:noFill/>
          <a:ln>
            <a:noFill/>
          </a:ln>
        </p:spPr>
      </p:pic>
      <p:pic>
        <p:nvPicPr>
          <p:cNvPr id="191" name="Shape 191"/>
          <p:cNvPicPr preferRelativeResize="0"/>
          <p:nvPr/>
        </p:nvPicPr>
        <p:blipFill>
          <a:blip r:embed="rId4">
            <a:alphaModFix/>
          </a:blip>
          <a:stretch>
            <a:fillRect/>
          </a:stretch>
        </p:blipFill>
        <p:spPr>
          <a:xfrm>
            <a:off x="4984250" y="941537"/>
            <a:ext cx="3848049" cy="3460261"/>
          </a:xfrm>
          <a:prstGeom prst="rect">
            <a:avLst/>
          </a:prstGeom>
          <a:noFill/>
          <a:ln>
            <a:noFill/>
          </a:ln>
        </p:spPr>
      </p:pic>
      <p:sp>
        <p:nvSpPr>
          <p:cNvPr id="192" name="Shape 192"/>
          <p:cNvSpPr txBox="1">
            <a:spLocks noGrp="1"/>
          </p:cNvSpPr>
          <p:nvPr>
            <p:ph type="body" idx="1"/>
          </p:nvPr>
        </p:nvSpPr>
        <p:spPr>
          <a:xfrm>
            <a:off x="311700" y="4554225"/>
            <a:ext cx="3941700" cy="527400"/>
          </a:xfrm>
          <a:prstGeom prst="rect">
            <a:avLst/>
          </a:prstGeom>
        </p:spPr>
        <p:txBody>
          <a:bodyPr lIns="91425" tIns="91425" rIns="91425" bIns="91425" anchor="t" anchorCtr="0">
            <a:noAutofit/>
          </a:bodyPr>
          <a:lstStyle/>
          <a:p>
            <a:pPr lvl="0" algn="ctr" rtl="0">
              <a:spcBef>
                <a:spcPts val="0"/>
              </a:spcBef>
              <a:buNone/>
            </a:pPr>
            <a:r>
              <a:rPr lang="en-GB"/>
              <a:t>This Project</a:t>
            </a:r>
          </a:p>
        </p:txBody>
      </p:sp>
      <p:sp>
        <p:nvSpPr>
          <p:cNvPr id="193" name="Shape 193"/>
          <p:cNvSpPr txBox="1">
            <a:spLocks noGrp="1"/>
          </p:cNvSpPr>
          <p:nvPr>
            <p:ph type="body" idx="1"/>
          </p:nvPr>
        </p:nvSpPr>
        <p:spPr>
          <a:xfrm>
            <a:off x="4984224" y="4512475"/>
            <a:ext cx="3848099" cy="527400"/>
          </a:xfrm>
          <a:prstGeom prst="rect">
            <a:avLst/>
          </a:prstGeom>
        </p:spPr>
        <p:txBody>
          <a:bodyPr lIns="91425" tIns="91425" rIns="91425" bIns="91425" anchor="t" anchorCtr="0">
            <a:noAutofit/>
          </a:bodyPr>
          <a:lstStyle/>
          <a:p>
            <a:pPr lvl="0" algn="ctr" rtl="0">
              <a:spcBef>
                <a:spcPts val="0"/>
              </a:spcBef>
              <a:buNone/>
            </a:pPr>
            <a:r>
              <a:rPr lang="en-GB"/>
              <a:t>NOAA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Shape 198"/>
          <p:cNvPicPr preferRelativeResize="0"/>
          <p:nvPr/>
        </p:nvPicPr>
        <p:blipFill>
          <a:blip r:embed="rId3">
            <a:alphaModFix/>
          </a:blip>
          <a:stretch>
            <a:fillRect/>
          </a:stretch>
        </p:blipFill>
        <p:spPr>
          <a:xfrm>
            <a:off x="2810875" y="152400"/>
            <a:ext cx="3522258" cy="4838701"/>
          </a:xfrm>
          <a:prstGeom prst="rect">
            <a:avLst/>
          </a:prstGeom>
          <a:noFill/>
          <a:ln>
            <a:noFill/>
          </a:ln>
        </p:spPr>
      </p:pic>
      <p:sp>
        <p:nvSpPr>
          <p:cNvPr id="199" name="Shape 199"/>
          <p:cNvSpPr txBox="1">
            <a:spLocks noGrp="1"/>
          </p:cNvSpPr>
          <p:nvPr>
            <p:ph type="title"/>
          </p:nvPr>
        </p:nvSpPr>
        <p:spPr>
          <a:xfrm>
            <a:off x="311700" y="216425"/>
            <a:ext cx="8520600" cy="572700"/>
          </a:xfrm>
          <a:prstGeom prst="rect">
            <a:avLst/>
          </a:prstGeom>
        </p:spPr>
        <p:txBody>
          <a:bodyPr lIns="91425" tIns="91425" rIns="91425" bIns="91425" anchor="t" anchorCtr="0">
            <a:noAutofit/>
          </a:bodyPr>
          <a:lstStyle/>
          <a:p>
            <a:pPr lvl="0" rtl="0">
              <a:spcBef>
                <a:spcPts val="0"/>
              </a:spcBef>
              <a:buNone/>
            </a:pPr>
            <a:r>
              <a:rPr lang="en-GB"/>
              <a:t>It works!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311700" y="4230575"/>
            <a:ext cx="5998800" cy="605100"/>
          </a:xfrm>
          <a:prstGeom prst="rect">
            <a:avLst/>
          </a:prstGeom>
        </p:spPr>
        <p:txBody>
          <a:bodyPr lIns="91425" tIns="91425" rIns="91425" bIns="91425" anchor="ctr" anchorCtr="0">
            <a:noAutofit/>
          </a:bodyPr>
          <a:lstStyle/>
          <a:p>
            <a:pPr lvl="0">
              <a:spcBef>
                <a:spcPts val="0"/>
              </a:spcBef>
              <a:buNone/>
            </a:pPr>
            <a:r>
              <a:rPr lang="en-GB"/>
              <a:t>Bremen, ME</a:t>
            </a:r>
          </a:p>
          <a:p>
            <a:pPr lvl="0">
              <a:spcBef>
                <a:spcPts val="0"/>
              </a:spcBef>
              <a:buNone/>
            </a:pPr>
            <a:r>
              <a:rPr lang="en-GB"/>
              <a:t>LiDAR 2m res</a:t>
            </a:r>
          </a:p>
          <a:p>
            <a:pPr lvl="0">
              <a:spcBef>
                <a:spcPts val="0"/>
              </a:spcBef>
              <a:buNone/>
            </a:pPr>
            <a:r>
              <a:rPr lang="en-GB"/>
              <a:t>1ft SLR</a:t>
            </a:r>
          </a:p>
        </p:txBody>
      </p:sp>
      <p:sp>
        <p:nvSpPr>
          <p:cNvPr id="205" name="Shape 205"/>
          <p:cNvSpPr txBox="1">
            <a:spLocks noGrp="1"/>
          </p:cNvSpPr>
          <p:nvPr>
            <p:ph type="body" idx="1"/>
          </p:nvPr>
        </p:nvSpPr>
        <p:spPr>
          <a:xfrm>
            <a:off x="2601150" y="4616100"/>
            <a:ext cx="3941700" cy="527400"/>
          </a:xfrm>
          <a:prstGeom prst="rect">
            <a:avLst/>
          </a:prstGeom>
        </p:spPr>
        <p:txBody>
          <a:bodyPr lIns="91425" tIns="91425" rIns="91425" bIns="91425" anchor="ctr" anchorCtr="0">
            <a:noAutofit/>
          </a:bodyPr>
          <a:lstStyle/>
          <a:p>
            <a:pPr lvl="0" algn="ctr" rtl="0">
              <a:spcBef>
                <a:spcPts val="0"/>
              </a:spcBef>
              <a:buNone/>
            </a:pPr>
            <a:r>
              <a:rPr lang="en-GB"/>
              <a:t>Flooding created by this project</a:t>
            </a:r>
          </a:p>
        </p:txBody>
      </p:sp>
      <p:pic>
        <p:nvPicPr>
          <p:cNvPr id="206" name="Shape 206"/>
          <p:cNvPicPr preferRelativeResize="0"/>
          <p:nvPr/>
        </p:nvPicPr>
        <p:blipFill rotWithShape="1">
          <a:blip r:embed="rId3">
            <a:alphaModFix/>
          </a:blip>
          <a:srcRect l="6410" t="19380"/>
          <a:stretch/>
        </p:blipFill>
        <p:spPr>
          <a:xfrm>
            <a:off x="2358374" y="97874"/>
            <a:ext cx="4348911" cy="4518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Summary </a:t>
            </a:r>
          </a:p>
        </p:txBody>
      </p:sp>
      <p:sp>
        <p:nvSpPr>
          <p:cNvPr id="212" name="Shape 21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GB"/>
              <a:t>Pros: </a:t>
            </a:r>
          </a:p>
          <a:p>
            <a:pPr lvl="0">
              <a:spcBef>
                <a:spcPts val="0"/>
              </a:spcBef>
              <a:buNone/>
            </a:pPr>
            <a:r>
              <a:rPr lang="en-GB"/>
              <a:t>	Much simpler to use than ArcGIS</a:t>
            </a:r>
          </a:p>
          <a:p>
            <a:pPr lvl="0">
              <a:spcBef>
                <a:spcPts val="0"/>
              </a:spcBef>
              <a:buNone/>
            </a:pPr>
            <a:r>
              <a:rPr lang="en-GB"/>
              <a:t>	Efficient (e.g. Lincoln county in under 3 minutes)</a:t>
            </a:r>
          </a:p>
          <a:p>
            <a:pPr lvl="0">
              <a:spcBef>
                <a:spcPts val="0"/>
              </a:spcBef>
              <a:buNone/>
            </a:pPr>
            <a:r>
              <a:rPr lang="en-GB"/>
              <a:t>	Free and open source</a:t>
            </a:r>
          </a:p>
          <a:p>
            <a:pPr lvl="0">
              <a:spcBef>
                <a:spcPts val="0"/>
              </a:spcBef>
              <a:buNone/>
            </a:pPr>
            <a:r>
              <a:rPr lang="en-GB"/>
              <a:t>	Versatile (combines SLR+tidal datum with SLR+storm)</a:t>
            </a:r>
          </a:p>
          <a:p>
            <a:pPr lvl="0">
              <a:spcBef>
                <a:spcPts val="0"/>
              </a:spcBef>
              <a:buNone/>
            </a:pPr>
            <a:r>
              <a:rPr lang="en-GB"/>
              <a:t>	Can be easily extended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3339600" y="1827900"/>
            <a:ext cx="2052600" cy="572700"/>
          </a:xfrm>
          <a:prstGeom prst="rect">
            <a:avLst/>
          </a:prstGeom>
        </p:spPr>
        <p:txBody>
          <a:bodyPr lIns="91425" tIns="91425" rIns="91425" bIns="91425" anchor="t" anchorCtr="0">
            <a:noAutofit/>
          </a:bodyPr>
          <a:lstStyle/>
          <a:p>
            <a:pPr lvl="0">
              <a:spcBef>
                <a:spcPts val="0"/>
              </a:spcBef>
              <a:buNone/>
            </a:pPr>
            <a:r>
              <a:rPr lang="en-GB"/>
              <a:t>Thank you!</a:t>
            </a:r>
          </a:p>
        </p:txBody>
      </p:sp>
      <p:sp>
        <p:nvSpPr>
          <p:cNvPr id="218" name="Shape 218"/>
          <p:cNvSpPr txBox="1">
            <a:spLocks noGrp="1"/>
          </p:cNvSpPr>
          <p:nvPr>
            <p:ph type="body" idx="1"/>
          </p:nvPr>
        </p:nvSpPr>
        <p:spPr>
          <a:xfrm>
            <a:off x="311700" y="2400600"/>
            <a:ext cx="8520600" cy="2168400"/>
          </a:xfrm>
          <a:prstGeom prst="rect">
            <a:avLst/>
          </a:prstGeom>
        </p:spPr>
        <p:txBody>
          <a:bodyPr lIns="91425" tIns="91425" rIns="91425" bIns="91425" anchor="t" anchorCtr="0">
            <a:noAutofit/>
          </a:bodyPr>
          <a:lstStyle/>
          <a:p>
            <a:pPr lvl="0">
              <a:spcBef>
                <a:spcPts val="0"/>
              </a:spcBef>
              <a:buNone/>
            </a:pPr>
            <a:endParaRPr/>
          </a:p>
          <a:p>
            <a:pPr lvl="0">
              <a:spcBef>
                <a:spcPts val="0"/>
              </a:spcBef>
              <a:buNone/>
            </a:pPr>
            <a:r>
              <a:rPr lang="en-GB"/>
              <a:t>Acknowledgements </a:t>
            </a:r>
          </a:p>
          <a:p>
            <a:pPr lvl="0" indent="457200">
              <a:spcBef>
                <a:spcPts val="0"/>
              </a:spcBef>
              <a:buNone/>
            </a:pPr>
            <a:r>
              <a:rPr lang="en-GB"/>
              <a:t>Bowdoin Rusack Coastal fellowship</a:t>
            </a:r>
          </a:p>
          <a:p>
            <a:pPr lvl="0" indent="457200">
              <a:spcBef>
                <a:spcPts val="0"/>
              </a:spcBef>
              <a:buNone/>
            </a:pPr>
            <a:r>
              <a:rPr lang="en-GB"/>
              <a:t>Professor Eileen Johnson and Professor Laura Toma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References</a:t>
            </a:r>
          </a:p>
        </p:txBody>
      </p:sp>
      <p:sp>
        <p:nvSpPr>
          <p:cNvPr id="224" name="Shape 22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04800" rtl="0">
              <a:spcBef>
                <a:spcPts val="0"/>
              </a:spcBef>
              <a:buClr>
                <a:srgbClr val="999999"/>
              </a:buClr>
              <a:buSzPct val="100000"/>
              <a:buAutoNum type="arabicPeriod"/>
            </a:pPr>
            <a:r>
              <a:rPr lang="en-GB" sz="1200">
                <a:solidFill>
                  <a:srgbClr val="999999"/>
                </a:solidFill>
              </a:rPr>
              <a:t>Pictures, Michael Shaw Reading The. "Sandy: Sin City." Reading The Pictures. October 29, 2012. Accessed July 20, 2017. </a:t>
            </a:r>
            <a:r>
              <a:rPr lang="en-GB" sz="1200" u="sng">
                <a:solidFill>
                  <a:srgbClr val="999999"/>
                </a:solidFill>
                <a:hlinkClick r:id="rId3"/>
              </a:rPr>
              <a:t>http://www.readingthepictures.org/2012/10/sandy-2-a-threat-to-our-very-way-of-life/</a:t>
            </a:r>
            <a:r>
              <a:rPr lang="en-GB" sz="1200">
                <a:solidFill>
                  <a:srgbClr val="999999"/>
                </a:solidFill>
              </a:rPr>
              <a:t>; Soliwon, Diana. "20 Then-and-Now Photos of Hurricane Sandy." U.S. News. October 29, 2013. https://www.usnews.com/news/articles/2013/10/29/photos-hurricane-sandy-then-and-now.;Emergency Blog. Accessed July 20, 2017. </a:t>
            </a:r>
            <a:r>
              <a:rPr lang="en-GB" sz="1200" u="sng">
                <a:solidFill>
                  <a:srgbClr val="999999"/>
                </a:solidFill>
                <a:hlinkClick r:id="rId4"/>
              </a:rPr>
              <a:t>https://emergencyblog.americares.org/2012/12/helping-staten-island-communities-recover/dsc_0698/</a:t>
            </a:r>
            <a:r>
              <a:rPr lang="en-GB" sz="1200">
                <a:solidFill>
                  <a:srgbClr val="999999"/>
                </a:solidFill>
              </a:rPr>
              <a:t>.</a:t>
            </a:r>
          </a:p>
          <a:p>
            <a:pPr marL="457200" lvl="0" indent="-304800" rtl="0">
              <a:spcBef>
                <a:spcPts val="0"/>
              </a:spcBef>
              <a:buClr>
                <a:srgbClr val="999999"/>
              </a:buClr>
              <a:buSzPct val="100000"/>
              <a:buAutoNum type="arabicPeriod"/>
            </a:pPr>
            <a:r>
              <a:rPr lang="en-GB" sz="1200">
                <a:solidFill>
                  <a:srgbClr val="999999"/>
                </a:solidFill>
              </a:rPr>
              <a:t>"Flooding and Flood Zones | WNYC." Project.wnyc.org. Accessed July 20, 2017. </a:t>
            </a:r>
            <a:r>
              <a:rPr lang="en-GB" sz="1200" u="sng">
                <a:solidFill>
                  <a:srgbClr val="999999"/>
                </a:solidFill>
                <a:hlinkClick r:id="rId5"/>
              </a:rPr>
              <a:t>https://project.wnyc.org/flooding-sandy-new/#12.00/40.7378/-74.0702</a:t>
            </a:r>
            <a:r>
              <a:rPr lang="en-GB" sz="1200">
                <a:solidFill>
                  <a:srgbClr val="999999"/>
                </a:solidFill>
              </a:rPr>
              <a:t>.</a:t>
            </a:r>
          </a:p>
          <a:p>
            <a:pPr marL="457200" lvl="0" indent="-304800" rtl="0">
              <a:spcBef>
                <a:spcPts val="0"/>
              </a:spcBef>
              <a:buClr>
                <a:srgbClr val="999999"/>
              </a:buClr>
              <a:buSzPct val="100000"/>
              <a:buAutoNum type="arabicPeriod"/>
            </a:pPr>
            <a:r>
              <a:rPr lang="en-GB" sz="1200">
                <a:solidFill>
                  <a:srgbClr val="999999"/>
                </a:solidFill>
              </a:rPr>
              <a:t>Future Flood Zones for New York City | NOAA Climate.gov. March 18, 2014. Accessed July 20, 2017. </a:t>
            </a:r>
            <a:r>
              <a:rPr lang="en-GB" sz="1200" u="sng">
                <a:solidFill>
                  <a:srgbClr val="999999"/>
                </a:solidFill>
                <a:hlinkClick r:id="rId6"/>
              </a:rPr>
              <a:t>https://www.climate.gov/news-features/featured-images/future-flood-zones-new-york-city</a:t>
            </a:r>
            <a:r>
              <a:rPr lang="en-GB" sz="1200">
                <a:solidFill>
                  <a:srgbClr val="999999"/>
                </a:solidFill>
              </a:rPr>
              <a:t>.</a:t>
            </a:r>
          </a:p>
          <a:p>
            <a:pPr marL="457200" lvl="0" indent="-304800" rtl="0">
              <a:spcBef>
                <a:spcPts val="0"/>
              </a:spcBef>
              <a:buClr>
                <a:srgbClr val="999999"/>
              </a:buClr>
              <a:buSzPct val="100000"/>
              <a:buAutoNum type="arabicPeriod"/>
            </a:pPr>
            <a:r>
              <a:rPr lang="en-GB" sz="1200">
                <a:solidFill>
                  <a:srgbClr val="999999"/>
                </a:solidFill>
              </a:rPr>
              <a:t>"Flood Maps And Flood Zones." Flood Elevation Surveyors. Accessed July 20, 2017. </a:t>
            </a:r>
            <a:r>
              <a:rPr lang="en-GB" sz="1200" u="sng">
                <a:solidFill>
                  <a:srgbClr val="999999"/>
                </a:solidFill>
                <a:hlinkClick r:id="rId7"/>
              </a:rPr>
              <a:t>http://floodelevationsurveyors.com/flood-zones.html</a:t>
            </a:r>
            <a:r>
              <a:rPr lang="en-GB" sz="1200">
                <a:solidFill>
                  <a:srgbClr val="999999"/>
                </a:solidFill>
              </a:rPr>
              <a:t>.</a:t>
            </a:r>
          </a:p>
          <a:p>
            <a:pPr marL="457200" lvl="0" indent="-304800">
              <a:spcBef>
                <a:spcPts val="0"/>
              </a:spcBef>
              <a:buClr>
                <a:srgbClr val="999999"/>
              </a:buClr>
              <a:buSzPct val="100000"/>
              <a:buAutoNum type="arabicPeriod"/>
            </a:pPr>
            <a:r>
              <a:rPr lang="en-GB" sz="1200">
                <a:solidFill>
                  <a:srgbClr val="999999"/>
                </a:solidFill>
              </a:rPr>
              <a:t>US Department of Commerce, National Oceanic and Atmospheric Administration. "What is LIDAR." NOAA's National Ocean Service. October 01, 2012. Accessed July 20, 2017. https://oceanservice.noaa.gov/facts/lidar.html.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Shape 229"/>
          <p:cNvPicPr preferRelativeResize="0"/>
          <p:nvPr/>
        </p:nvPicPr>
        <p:blipFill rotWithShape="1">
          <a:blip r:embed="rId3">
            <a:alphaModFix/>
          </a:blip>
          <a:srcRect r="1960"/>
          <a:stretch/>
        </p:blipFill>
        <p:spPr>
          <a:xfrm>
            <a:off x="89812" y="1301175"/>
            <a:ext cx="8964374" cy="2541149"/>
          </a:xfrm>
          <a:prstGeom prst="rect">
            <a:avLst/>
          </a:prstGeom>
          <a:noFill/>
          <a:ln>
            <a:noFill/>
          </a:ln>
        </p:spPr>
      </p:pic>
      <p:sp>
        <p:nvSpPr>
          <p:cNvPr id="230" name="Shape 230"/>
          <p:cNvSpPr txBox="1">
            <a:spLocks noGrp="1"/>
          </p:cNvSpPr>
          <p:nvPr>
            <p:ph type="body" idx="1"/>
          </p:nvPr>
        </p:nvSpPr>
        <p:spPr>
          <a:xfrm>
            <a:off x="108925" y="4704225"/>
            <a:ext cx="3750300" cy="547200"/>
          </a:xfrm>
          <a:prstGeom prst="rect">
            <a:avLst/>
          </a:prstGeom>
        </p:spPr>
        <p:txBody>
          <a:bodyPr lIns="91425" tIns="91425" rIns="91425" bIns="91425" anchor="t" anchorCtr="0">
            <a:noAutofit/>
          </a:bodyPr>
          <a:lstStyle/>
          <a:p>
            <a:pPr lvl="0" rtl="0">
              <a:spcBef>
                <a:spcPts val="0"/>
              </a:spcBef>
              <a:buNone/>
            </a:pPr>
            <a:r>
              <a:rPr lang="en-GB"/>
              <a:t>Figure 4: BFE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70" name="Shape 70"/>
          <p:cNvSpPr txBox="1">
            <a:spLocks noGrp="1"/>
          </p:cNvSpPr>
          <p:nvPr>
            <p:ph type="body" idx="1"/>
          </p:nvPr>
        </p:nvSpPr>
        <p:spPr>
          <a:xfrm>
            <a:off x="165087" y="4391250"/>
            <a:ext cx="4483800" cy="637200"/>
          </a:xfrm>
          <a:prstGeom prst="rect">
            <a:avLst/>
          </a:prstGeom>
        </p:spPr>
        <p:txBody>
          <a:bodyPr lIns="91425" tIns="91425" rIns="91425" bIns="91425" anchor="t" anchorCtr="0">
            <a:noAutofit/>
          </a:bodyPr>
          <a:lstStyle/>
          <a:p>
            <a:pPr lvl="0" algn="ctr">
              <a:spcBef>
                <a:spcPts val="0"/>
              </a:spcBef>
              <a:buNone/>
            </a:pPr>
            <a:r>
              <a:rPr lang="en-GB" dirty="0"/>
              <a:t>Predicted</a:t>
            </a:r>
          </a:p>
        </p:txBody>
      </p:sp>
      <p:pic>
        <p:nvPicPr>
          <p:cNvPr id="71" name="Shape 71"/>
          <p:cNvPicPr preferRelativeResize="0"/>
          <p:nvPr/>
        </p:nvPicPr>
        <p:blipFill>
          <a:blip r:embed="rId3">
            <a:alphaModFix/>
          </a:blip>
          <a:stretch>
            <a:fillRect/>
          </a:stretch>
        </p:blipFill>
        <p:spPr>
          <a:xfrm>
            <a:off x="4734325" y="445024"/>
            <a:ext cx="4019946" cy="3909649"/>
          </a:xfrm>
          <a:prstGeom prst="rect">
            <a:avLst/>
          </a:prstGeom>
          <a:noFill/>
          <a:ln>
            <a:noFill/>
          </a:ln>
        </p:spPr>
      </p:pic>
      <p:pic>
        <p:nvPicPr>
          <p:cNvPr id="72" name="Shape 72"/>
          <p:cNvPicPr preferRelativeResize="0"/>
          <p:nvPr/>
        </p:nvPicPr>
        <p:blipFill>
          <a:blip r:embed="rId4">
            <a:alphaModFix/>
          </a:blip>
          <a:stretch>
            <a:fillRect/>
          </a:stretch>
        </p:blipFill>
        <p:spPr>
          <a:xfrm>
            <a:off x="165124" y="445025"/>
            <a:ext cx="4483726" cy="3909649"/>
          </a:xfrm>
          <a:prstGeom prst="rect">
            <a:avLst/>
          </a:prstGeom>
          <a:noFill/>
          <a:ln>
            <a:noFill/>
          </a:ln>
        </p:spPr>
      </p:pic>
      <p:sp>
        <p:nvSpPr>
          <p:cNvPr id="73" name="Shape 73"/>
          <p:cNvSpPr txBox="1">
            <a:spLocks noGrp="1"/>
          </p:cNvSpPr>
          <p:nvPr>
            <p:ph type="body" idx="1"/>
          </p:nvPr>
        </p:nvSpPr>
        <p:spPr>
          <a:xfrm>
            <a:off x="4734338" y="4391250"/>
            <a:ext cx="4020000" cy="637200"/>
          </a:xfrm>
          <a:prstGeom prst="rect">
            <a:avLst/>
          </a:prstGeom>
        </p:spPr>
        <p:txBody>
          <a:bodyPr lIns="91425" tIns="91425" rIns="91425" bIns="91425" anchor="t" anchorCtr="0">
            <a:noAutofit/>
          </a:bodyPr>
          <a:lstStyle/>
          <a:p>
            <a:pPr lvl="0" algn="ctr" rtl="0">
              <a:spcBef>
                <a:spcPts val="0"/>
              </a:spcBef>
              <a:buNone/>
            </a:pPr>
            <a:r>
              <a:rPr lang="en-GB"/>
              <a:t>Actual</a:t>
            </a:r>
          </a:p>
        </p:txBody>
      </p:sp>
      <p:sp>
        <p:nvSpPr>
          <p:cNvPr id="74" name="Shape 74"/>
          <p:cNvSpPr txBox="1">
            <a:spLocks noGrp="1"/>
          </p:cNvSpPr>
          <p:nvPr>
            <p:ph type="body" idx="1"/>
          </p:nvPr>
        </p:nvSpPr>
        <p:spPr>
          <a:xfrm>
            <a:off x="88925" y="0"/>
            <a:ext cx="3750300" cy="547200"/>
          </a:xfrm>
          <a:prstGeom prst="rect">
            <a:avLst/>
          </a:prstGeom>
        </p:spPr>
        <p:txBody>
          <a:bodyPr lIns="91425" tIns="91425" rIns="91425" bIns="91425" anchor="t" anchorCtr="0">
            <a:noAutofit/>
          </a:bodyPr>
          <a:lstStyle/>
          <a:p>
            <a:pPr lvl="0" rtl="0">
              <a:spcBef>
                <a:spcPts val="0"/>
              </a:spcBef>
              <a:buNone/>
            </a:pPr>
            <a:r>
              <a:rPr lang="en-GB" dirty="0" smtClean="0"/>
              <a:t>Figure 2</a:t>
            </a:r>
            <a:endParaRPr lang="en-GB" dirty="0"/>
          </a:p>
        </p:txBody>
      </p:sp>
      <p:sp>
        <p:nvSpPr>
          <p:cNvPr id="8" name="Shape 109"/>
          <p:cNvSpPr txBox="1"/>
          <p:nvPr/>
        </p:nvSpPr>
        <p:spPr>
          <a:xfrm>
            <a:off x="4327019" y="4842284"/>
            <a:ext cx="5519834" cy="372332"/>
          </a:xfrm>
          <a:prstGeom prst="rect">
            <a:avLst/>
          </a:prstGeom>
          <a:noFill/>
          <a:ln>
            <a:noFill/>
          </a:ln>
        </p:spPr>
        <p:txBody>
          <a:bodyPr lIns="91425" tIns="91425" rIns="91425" bIns="91425" anchor="ctr" anchorCtr="0">
            <a:noAutofit/>
          </a:bodyPr>
          <a:lstStyle/>
          <a:p>
            <a:pPr lvl="0"/>
            <a:endParaRPr lang="en-GB" sz="1100" dirty="0">
              <a:solidFill>
                <a:schemeClr val="tx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endParaRPr/>
          </a:p>
        </p:txBody>
      </p:sp>
      <p:sp>
        <p:nvSpPr>
          <p:cNvPr id="80" name="Shape 80"/>
          <p:cNvSpPr txBox="1">
            <a:spLocks noGrp="1"/>
          </p:cNvSpPr>
          <p:nvPr>
            <p:ph type="body" idx="1"/>
          </p:nvPr>
        </p:nvSpPr>
        <p:spPr>
          <a:xfrm>
            <a:off x="165087" y="4391250"/>
            <a:ext cx="4483800" cy="637200"/>
          </a:xfrm>
          <a:prstGeom prst="rect">
            <a:avLst/>
          </a:prstGeom>
        </p:spPr>
        <p:txBody>
          <a:bodyPr lIns="91425" tIns="91425" rIns="91425" bIns="91425" anchor="t" anchorCtr="0">
            <a:noAutofit/>
          </a:bodyPr>
          <a:lstStyle/>
          <a:p>
            <a:pPr lvl="0" algn="ctr" rtl="0">
              <a:spcBef>
                <a:spcPts val="0"/>
              </a:spcBef>
              <a:buNone/>
            </a:pPr>
            <a:r>
              <a:rPr lang="en-GB"/>
              <a:t>Predicted</a:t>
            </a:r>
          </a:p>
        </p:txBody>
      </p:sp>
      <p:pic>
        <p:nvPicPr>
          <p:cNvPr id="81" name="Shape 81" descr="Screen Shot 2017-07-19 at 1.31.11 PM copy.png"/>
          <p:cNvPicPr preferRelativeResize="0"/>
          <p:nvPr/>
        </p:nvPicPr>
        <p:blipFill rotWithShape="1">
          <a:blip r:embed="rId3">
            <a:alphaModFix/>
          </a:blip>
          <a:srcRect t="7073" b="7082"/>
          <a:stretch/>
        </p:blipFill>
        <p:spPr>
          <a:xfrm>
            <a:off x="4734325" y="445024"/>
            <a:ext cx="4019946" cy="3909649"/>
          </a:xfrm>
          <a:prstGeom prst="rect">
            <a:avLst/>
          </a:prstGeom>
          <a:noFill/>
          <a:ln>
            <a:noFill/>
          </a:ln>
        </p:spPr>
      </p:pic>
      <p:pic>
        <p:nvPicPr>
          <p:cNvPr id="82" name="Shape 82" descr="Screen Shot 2017-07-19 at 1.33.41 PM copy.png"/>
          <p:cNvPicPr preferRelativeResize="0"/>
          <p:nvPr/>
        </p:nvPicPr>
        <p:blipFill rotWithShape="1">
          <a:blip r:embed="rId4">
            <a:alphaModFix/>
          </a:blip>
          <a:srcRect t="5634" b="5626"/>
          <a:stretch/>
        </p:blipFill>
        <p:spPr>
          <a:xfrm>
            <a:off x="165124" y="445025"/>
            <a:ext cx="4483725" cy="3909649"/>
          </a:xfrm>
          <a:prstGeom prst="rect">
            <a:avLst/>
          </a:prstGeom>
          <a:noFill/>
          <a:ln>
            <a:noFill/>
          </a:ln>
        </p:spPr>
      </p:pic>
      <p:sp>
        <p:nvSpPr>
          <p:cNvPr id="83" name="Shape 83"/>
          <p:cNvSpPr txBox="1">
            <a:spLocks noGrp="1"/>
          </p:cNvSpPr>
          <p:nvPr>
            <p:ph type="body" idx="1"/>
          </p:nvPr>
        </p:nvSpPr>
        <p:spPr>
          <a:xfrm>
            <a:off x="4734338" y="4391250"/>
            <a:ext cx="4020000" cy="637200"/>
          </a:xfrm>
          <a:prstGeom prst="rect">
            <a:avLst/>
          </a:prstGeom>
        </p:spPr>
        <p:txBody>
          <a:bodyPr lIns="91425" tIns="91425" rIns="91425" bIns="91425" anchor="t" anchorCtr="0">
            <a:noAutofit/>
          </a:bodyPr>
          <a:lstStyle/>
          <a:p>
            <a:pPr lvl="0" algn="ctr" rtl="0">
              <a:spcBef>
                <a:spcPts val="0"/>
              </a:spcBef>
              <a:buNone/>
            </a:pPr>
            <a:r>
              <a:rPr lang="en-GB"/>
              <a:t>Actual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933350" y="291925"/>
            <a:ext cx="7277299" cy="4412299"/>
          </a:xfrm>
          <a:prstGeom prst="rect">
            <a:avLst/>
          </a:prstGeom>
          <a:noFill/>
          <a:ln>
            <a:noFill/>
          </a:ln>
        </p:spPr>
      </p:pic>
      <p:sp>
        <p:nvSpPr>
          <p:cNvPr id="89" name="Shape 89"/>
          <p:cNvSpPr txBox="1">
            <a:spLocks noGrp="1"/>
          </p:cNvSpPr>
          <p:nvPr>
            <p:ph type="body" idx="1"/>
          </p:nvPr>
        </p:nvSpPr>
        <p:spPr>
          <a:xfrm>
            <a:off x="108925" y="4704225"/>
            <a:ext cx="4606800" cy="547200"/>
          </a:xfrm>
          <a:prstGeom prst="rect">
            <a:avLst/>
          </a:prstGeom>
        </p:spPr>
        <p:txBody>
          <a:bodyPr lIns="91425" tIns="91425" rIns="91425" bIns="91425" anchor="t" anchorCtr="0">
            <a:noAutofit/>
          </a:bodyPr>
          <a:lstStyle/>
          <a:p>
            <a:pPr lvl="0" rtl="0">
              <a:spcBef>
                <a:spcPts val="0"/>
              </a:spcBef>
              <a:buNone/>
            </a:pPr>
            <a:r>
              <a:rPr lang="en-GB"/>
              <a:t>Figure 3: FEMA Flood Maps June 2013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GB" dirty="0" smtClean="0"/>
              <a:t>Modelling </a:t>
            </a:r>
            <a:r>
              <a:rPr lang="en-GB" dirty="0" smtClean="0"/>
              <a:t>flood</a:t>
            </a:r>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Surface models</a:t>
            </a:r>
          </a:p>
        </p:txBody>
      </p:sp>
      <p:pic>
        <p:nvPicPr>
          <p:cNvPr id="100" name="Shape 100"/>
          <p:cNvPicPr preferRelativeResize="0"/>
          <p:nvPr/>
        </p:nvPicPr>
        <p:blipFill>
          <a:blip r:embed="rId3">
            <a:alphaModFix/>
          </a:blip>
          <a:stretch>
            <a:fillRect/>
          </a:stretch>
        </p:blipFill>
        <p:spPr>
          <a:xfrm>
            <a:off x="4347938" y="277425"/>
            <a:ext cx="2076450" cy="2705100"/>
          </a:xfrm>
          <a:prstGeom prst="rect">
            <a:avLst/>
          </a:prstGeom>
          <a:noFill/>
          <a:ln>
            <a:noFill/>
          </a:ln>
        </p:spPr>
      </p:pic>
      <p:pic>
        <p:nvPicPr>
          <p:cNvPr id="101" name="Shape 101"/>
          <p:cNvPicPr preferRelativeResize="0"/>
          <p:nvPr/>
        </p:nvPicPr>
        <p:blipFill>
          <a:blip r:embed="rId4">
            <a:alphaModFix/>
          </a:blip>
          <a:stretch>
            <a:fillRect/>
          </a:stretch>
        </p:blipFill>
        <p:spPr>
          <a:xfrm>
            <a:off x="5604175" y="2563000"/>
            <a:ext cx="2857500" cy="1943100"/>
          </a:xfrm>
          <a:prstGeom prst="rect">
            <a:avLst/>
          </a:prstGeom>
          <a:noFill/>
          <a:ln>
            <a:noFill/>
          </a:ln>
        </p:spPr>
      </p:pic>
      <p:pic>
        <p:nvPicPr>
          <p:cNvPr id="102" name="Shape 102"/>
          <p:cNvPicPr preferRelativeResize="0"/>
          <p:nvPr/>
        </p:nvPicPr>
        <p:blipFill>
          <a:blip r:embed="rId5">
            <a:alphaModFix/>
          </a:blip>
          <a:stretch>
            <a:fillRect/>
          </a:stretch>
        </p:blipFill>
        <p:spPr>
          <a:xfrm>
            <a:off x="311700" y="1195416"/>
            <a:ext cx="2857500" cy="37040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152400" y="840737"/>
            <a:ext cx="8839200" cy="3462020"/>
          </a:xfrm>
          <a:prstGeom prst="rect">
            <a:avLst/>
          </a:prstGeom>
          <a:noFill/>
          <a:ln>
            <a:noFill/>
          </a:ln>
        </p:spPr>
      </p:pic>
      <p:sp>
        <p:nvSpPr>
          <p:cNvPr id="108" name="Shape 108"/>
          <p:cNvSpPr txBox="1">
            <a:spLocks noGrp="1"/>
          </p:cNvSpPr>
          <p:nvPr>
            <p:ph type="title"/>
          </p:nvPr>
        </p:nvSpPr>
        <p:spPr>
          <a:xfrm>
            <a:off x="311700" y="293525"/>
            <a:ext cx="8520600" cy="547200"/>
          </a:xfrm>
          <a:prstGeom prst="rect">
            <a:avLst/>
          </a:prstGeom>
        </p:spPr>
        <p:txBody>
          <a:bodyPr lIns="91425" tIns="91425" rIns="91425" bIns="91425" anchor="t" anchorCtr="0">
            <a:noAutofit/>
          </a:bodyPr>
          <a:lstStyle/>
          <a:p>
            <a:pPr lvl="0" rtl="0">
              <a:spcBef>
                <a:spcPts val="0"/>
              </a:spcBef>
              <a:buNone/>
            </a:pPr>
            <a:r>
              <a:rPr lang="en-GB"/>
              <a:t>LiDAR data</a:t>
            </a:r>
          </a:p>
        </p:txBody>
      </p:sp>
      <p:sp>
        <p:nvSpPr>
          <p:cNvPr id="109" name="Shape 109"/>
          <p:cNvSpPr txBox="1"/>
          <p:nvPr/>
        </p:nvSpPr>
        <p:spPr>
          <a:xfrm>
            <a:off x="1326950" y="4463600"/>
            <a:ext cx="6622800" cy="547200"/>
          </a:xfrm>
          <a:prstGeom prst="rect">
            <a:avLst/>
          </a:prstGeom>
          <a:noFill/>
          <a:ln>
            <a:noFill/>
          </a:ln>
        </p:spPr>
        <p:txBody>
          <a:bodyPr lIns="91425" tIns="91425" rIns="91425" bIns="91425" anchor="ctr" anchorCtr="0">
            <a:noAutofit/>
          </a:bodyPr>
          <a:lstStyle/>
          <a:p>
            <a:pPr lvl="0" rtl="0">
              <a:spcBef>
                <a:spcPts val="0"/>
              </a:spcBef>
              <a:buNone/>
            </a:pPr>
            <a:r>
              <a:rPr lang="en-GB" sz="1100" u="sng">
                <a:solidFill>
                  <a:schemeClr val="accent5"/>
                </a:solidFill>
                <a:hlinkClick r:id="rId4"/>
              </a:rPr>
              <a:t>https://aamboceanservice.blob.core.windows.net/oceanservice-prod/facts/lidar.jpg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GB"/>
              <a:t>Maine LiDAR data </a:t>
            </a:r>
          </a:p>
        </p:txBody>
      </p:sp>
      <p:pic>
        <p:nvPicPr>
          <p:cNvPr id="115" name="Shape 115"/>
          <p:cNvPicPr preferRelativeResize="0"/>
          <p:nvPr/>
        </p:nvPicPr>
        <p:blipFill>
          <a:blip r:embed="rId3">
            <a:alphaModFix/>
          </a:blip>
          <a:stretch>
            <a:fillRect/>
          </a:stretch>
        </p:blipFill>
        <p:spPr>
          <a:xfrm>
            <a:off x="3262737" y="1121875"/>
            <a:ext cx="2618533" cy="3820972"/>
          </a:xfrm>
          <a:prstGeom prst="rect">
            <a:avLst/>
          </a:prstGeom>
          <a:noFill/>
          <a:ln>
            <a:noFill/>
          </a:ln>
        </p:spPr>
      </p:pic>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1278</Words>
  <Application>Microsoft Macintosh PowerPoint</Application>
  <PresentationFormat>On-screen Show (16:9)</PresentationFormat>
  <Paragraphs>131</Paragraphs>
  <Slides>26</Slides>
  <Notes>26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simple-dark-2</vt:lpstr>
      <vt:lpstr>Efficient Computation of Flooding Scenarios for the Coast of Maine </vt:lpstr>
      <vt:lpstr>PowerPoint Presentation</vt:lpstr>
      <vt:lpstr>PowerPoint Presentation</vt:lpstr>
      <vt:lpstr>PowerPoint Presentation</vt:lpstr>
      <vt:lpstr>PowerPoint Presentation</vt:lpstr>
      <vt:lpstr>Modelling flood</vt:lpstr>
      <vt:lpstr>Surface models</vt:lpstr>
      <vt:lpstr>LiDAR data</vt:lpstr>
      <vt:lpstr>Maine LiDAR data </vt:lpstr>
      <vt:lpstr>Lincoln county,  2m resolution, 1 billion points  </vt:lpstr>
      <vt:lpstr>PowerPoint Presentation</vt:lpstr>
      <vt:lpstr>Modeling flooding</vt:lpstr>
      <vt:lpstr>Related work</vt:lpstr>
      <vt:lpstr>Related work</vt:lpstr>
      <vt:lpstr>Goals </vt:lpstr>
      <vt:lpstr>Results</vt:lpstr>
      <vt:lpstr>PowerPoint Presentation</vt:lpstr>
      <vt:lpstr>PowerPoint Presentation</vt:lpstr>
      <vt:lpstr>Results similar to NOAA SLR viewer</vt:lpstr>
      <vt:lpstr>It works!</vt:lpstr>
      <vt:lpstr>It works!</vt:lpstr>
      <vt:lpstr>PowerPoint Presentation</vt:lpstr>
      <vt:lpstr>Summary </vt:lpstr>
      <vt:lpstr>Thank you!</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Computation of Flooding Scenarios for the Coast of Maine </dc:title>
  <cp:lastModifiedBy>Cory A</cp:lastModifiedBy>
  <cp:revision>4</cp:revision>
  <dcterms:modified xsi:type="dcterms:W3CDTF">2017-07-27T14:41:05Z</dcterms:modified>
</cp:coreProperties>
</file>